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2" r:id="rId3"/>
    <p:sldId id="260" r:id="rId4"/>
    <p:sldId id="261" r:id="rId5"/>
    <p:sldId id="259" r:id="rId6"/>
    <p:sldId id="258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9786-48AE-45B1-9C12-97B7D8220021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B3C2-8EE2-4741-AC5A-611C48AF8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6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81DB99-12DC-46FE-8C2A-60A214CA4D7B}" type="slidenum">
              <a:rPr lang="en-GB" altLang="cs-CZ" sz="1200">
                <a:solidFill>
                  <a:prstClr val="black"/>
                </a:solidFill>
              </a:rPr>
              <a:pPr eaLnBrk="1" hangingPunct="1"/>
              <a:t>1</a:t>
            </a:fld>
            <a:endParaRPr lang="en-GB" altLang="cs-CZ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43B1-1A4E-461C-AF04-92619CC7E4C1}" type="slidenum">
              <a:rPr lang="en-GB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2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E48F-4A51-417D-9B56-210B304E7418}" type="slidenum">
              <a:rPr lang="en-GB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0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2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5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3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0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056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C0370C-2D13-4796-B28B-DF5DB040591B}" type="datetimeFigureOut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24.10.2013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BEFC8F-7C7E-4E2E-B15C-1A668EB5F959}" type="slidenum">
              <a:rPr lang="cs-CZ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cs-CZ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04279"/>
            <a:ext cx="7848798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Restrikční </a:t>
            </a:r>
            <a:r>
              <a:rPr lang="cs-CZ" altLang="cs-CZ" dirty="0" smtClean="0"/>
              <a:t>enzymy </a:t>
            </a:r>
            <a:br>
              <a:rPr lang="cs-CZ" altLang="cs-CZ" dirty="0" smtClean="0"/>
            </a:br>
            <a:r>
              <a:rPr lang="cs-CZ" altLang="cs-CZ" dirty="0" smtClean="0"/>
              <a:t>a Nobelovy ceny</a:t>
            </a:r>
            <a:endParaRPr lang="cs-CZ" altLang="cs-CZ" dirty="0" smtClean="0"/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755576" y="1772816"/>
            <a:ext cx="75596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800" dirty="0">
                <a:solidFill>
                  <a:prstClr val="black"/>
                </a:solidFill>
              </a:rPr>
              <a:t>Za objev restrikčních </a:t>
            </a:r>
            <a:r>
              <a:rPr lang="cs-CZ" sz="2800" dirty="0" smtClean="0">
                <a:solidFill>
                  <a:prstClr val="black"/>
                </a:solidFill>
              </a:rPr>
              <a:t>enzymů a jejich aplikaci v problematice molekulární genetiky byla udělena </a:t>
            </a:r>
            <a:r>
              <a:rPr lang="cs-CZ" sz="2800" dirty="0">
                <a:solidFill>
                  <a:prstClr val="black"/>
                </a:solidFill>
              </a:rPr>
              <a:t>Nobelova </a:t>
            </a:r>
            <a:r>
              <a:rPr lang="cs-CZ" sz="2800" dirty="0">
                <a:solidFill>
                  <a:prstClr val="black"/>
                </a:solidFill>
              </a:rPr>
              <a:t>cena za </a:t>
            </a:r>
            <a:r>
              <a:rPr lang="cs-CZ" sz="2800" dirty="0" smtClean="0">
                <a:solidFill>
                  <a:prstClr val="black"/>
                </a:solidFill>
              </a:rPr>
              <a:t>fyziologii/medicínu v roce 1978</a:t>
            </a:r>
            <a:endParaRPr lang="cs-CZ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</a:rPr>
              <a:t>Jejími nositeli se stali: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</a:rPr>
              <a:t>Werner </a:t>
            </a:r>
            <a:r>
              <a:rPr lang="cs-CZ" sz="2800" dirty="0" err="1">
                <a:solidFill>
                  <a:prstClr val="black"/>
                </a:solidFill>
              </a:rPr>
              <a:t>Arber</a:t>
            </a:r>
            <a:r>
              <a:rPr lang="cs-CZ" sz="2800" dirty="0">
                <a:solidFill>
                  <a:prstClr val="black"/>
                </a:solidFill>
              </a:rPr>
              <a:t> (Švýcarsko</a:t>
            </a:r>
            <a:r>
              <a:rPr lang="cs-CZ" sz="2800" dirty="0" smtClean="0">
                <a:solidFill>
                  <a:prstClr val="black"/>
                </a:solidFill>
              </a:rPr>
              <a:t>)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</a:rPr>
              <a:t>Daniel </a:t>
            </a:r>
            <a:r>
              <a:rPr lang="cs-CZ" sz="2800" dirty="0" err="1">
                <a:solidFill>
                  <a:prstClr val="black"/>
                </a:solidFill>
              </a:rPr>
              <a:t>Nathans</a:t>
            </a:r>
            <a:r>
              <a:rPr lang="cs-CZ" sz="2800" dirty="0">
                <a:solidFill>
                  <a:prstClr val="black"/>
                </a:solidFill>
              </a:rPr>
              <a:t> (USA</a:t>
            </a:r>
            <a:r>
              <a:rPr lang="cs-CZ" sz="28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Hamilton</a:t>
            </a:r>
            <a:r>
              <a:rPr lang="cs-CZ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O. </a:t>
            </a:r>
            <a:r>
              <a:rPr lang="cs-CZ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Smith</a:t>
            </a:r>
            <a:r>
              <a:rPr lang="cs-CZ" sz="2800" dirty="0">
                <a:solidFill>
                  <a:prstClr val="black"/>
                </a:solidFill>
              </a:rPr>
              <a:t> (USA)</a:t>
            </a:r>
          </a:p>
        </p:txBody>
      </p:sp>
    </p:spTree>
    <p:extLst>
      <p:ext uri="{BB962C8B-B14F-4D97-AF65-F5344CB8AC3E}">
        <p14:creationId xmlns:p14="http://schemas.microsoft.com/office/powerpoint/2010/main" val="168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14894" y="1063764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  <a:p>
            <a:pPr algn="ctr"/>
            <a:r>
              <a:rPr lang="cs-CZ" sz="3200" b="1" dirty="0">
                <a:solidFill>
                  <a:prstClr val="black"/>
                </a:solidFill>
              </a:rPr>
              <a:t>Werner </a:t>
            </a:r>
            <a:r>
              <a:rPr lang="cs-CZ" sz="3200" b="1" dirty="0" err="1">
                <a:solidFill>
                  <a:prstClr val="black"/>
                </a:solidFill>
              </a:rPr>
              <a:t>Arber</a:t>
            </a:r>
            <a:r>
              <a:rPr lang="cs-CZ" sz="3200" b="1" dirty="0">
                <a:solidFill>
                  <a:prstClr val="black"/>
                </a:solidFill>
              </a:rPr>
              <a:t> </a:t>
            </a:r>
            <a:endParaRPr lang="cs-CZ" sz="3200" b="1" dirty="0" smtClean="0">
              <a:solidFill>
                <a:prstClr val="black"/>
              </a:solidFill>
            </a:endParaRPr>
          </a:p>
          <a:p>
            <a:pPr algn="ctr"/>
            <a:r>
              <a:rPr lang="cs-CZ" sz="3200" dirty="0" smtClean="0">
                <a:solidFill>
                  <a:prstClr val="black"/>
                </a:solidFill>
              </a:rPr>
              <a:t>objevil </a:t>
            </a:r>
            <a:r>
              <a:rPr lang="cs-CZ" sz="3200" dirty="0">
                <a:solidFill>
                  <a:prstClr val="black"/>
                </a:solidFill>
              </a:rPr>
              <a:t>restrikční enzymy a předpokládal, že tyto enzymy se vážou na specifická místa DNA odpovídající určité sekvenci nukleotidů dané pro jednotlivé restrikční enzymy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4078" y="859353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  <a:p>
            <a:pPr algn="ctr"/>
            <a:r>
              <a:rPr lang="cs-CZ" sz="3200" b="1" dirty="0" err="1">
                <a:solidFill>
                  <a:prstClr val="black"/>
                </a:solidFill>
              </a:rPr>
              <a:t>Hamilton</a:t>
            </a:r>
            <a:r>
              <a:rPr lang="cs-CZ" sz="3200" b="1" dirty="0">
                <a:solidFill>
                  <a:prstClr val="black"/>
                </a:solidFill>
              </a:rPr>
              <a:t> O. </a:t>
            </a:r>
            <a:r>
              <a:rPr lang="cs-CZ" sz="3200" b="1" dirty="0">
                <a:solidFill>
                  <a:prstClr val="black"/>
                </a:solidFill>
              </a:rPr>
              <a:t>Smith </a:t>
            </a:r>
            <a:endParaRPr lang="cs-CZ" sz="3200" b="1" dirty="0" smtClean="0">
              <a:solidFill>
                <a:prstClr val="black"/>
              </a:solidFill>
            </a:endParaRPr>
          </a:p>
          <a:p>
            <a:pPr algn="ctr"/>
            <a:r>
              <a:rPr lang="cs-CZ" sz="3200" dirty="0" smtClean="0">
                <a:solidFill>
                  <a:prstClr val="black"/>
                </a:solidFill>
              </a:rPr>
              <a:t>potvrdil </a:t>
            </a:r>
            <a:r>
              <a:rPr lang="cs-CZ" sz="3200" dirty="0" err="1">
                <a:solidFill>
                  <a:prstClr val="black"/>
                </a:solidFill>
              </a:rPr>
              <a:t>Arberovu</a:t>
            </a:r>
            <a:r>
              <a:rPr lang="cs-CZ" sz="3200" dirty="0">
                <a:solidFill>
                  <a:prstClr val="black"/>
                </a:solidFill>
              </a:rPr>
              <a:t> hypotézu experimentálně. </a:t>
            </a:r>
            <a:r>
              <a:rPr lang="cs-CZ" sz="3200" dirty="0" err="1">
                <a:solidFill>
                  <a:prstClr val="black"/>
                </a:solidFill>
              </a:rPr>
              <a:t>Vyizoloval</a:t>
            </a:r>
            <a:r>
              <a:rPr lang="cs-CZ" sz="3200" dirty="0">
                <a:solidFill>
                  <a:prstClr val="black"/>
                </a:solidFill>
              </a:rPr>
              <a:t> bakteriální restrikční enzym a ukázal, že štěpí DNA uprostřed specifické symetrické sekvence. Ukázal také, že restrikční enzymy vykazují podobné vlastnosti, ale štěpí DNA v různých místech.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7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548680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  <a:p>
            <a:pPr algn="ctr"/>
            <a:r>
              <a:rPr lang="cs-CZ" sz="3200" b="1" dirty="0">
                <a:solidFill>
                  <a:prstClr val="black"/>
                </a:solidFill>
              </a:rPr>
              <a:t>Daniel </a:t>
            </a:r>
            <a:r>
              <a:rPr lang="cs-CZ" sz="3200" b="1" dirty="0" err="1">
                <a:solidFill>
                  <a:prstClr val="black"/>
                </a:solidFill>
              </a:rPr>
              <a:t>Nathans</a:t>
            </a:r>
            <a:r>
              <a:rPr lang="cs-CZ" sz="3200" b="1" dirty="0">
                <a:solidFill>
                  <a:prstClr val="black"/>
                </a:solidFill>
              </a:rPr>
              <a:t> </a:t>
            </a:r>
            <a:endParaRPr lang="cs-CZ" sz="3200" b="1" dirty="0" smtClean="0">
              <a:solidFill>
                <a:prstClr val="black"/>
              </a:solidFill>
            </a:endParaRPr>
          </a:p>
          <a:p>
            <a:pPr algn="ctr"/>
            <a:r>
              <a:rPr lang="cs-CZ" sz="3200" dirty="0" smtClean="0">
                <a:solidFill>
                  <a:prstClr val="black"/>
                </a:solidFill>
              </a:rPr>
              <a:t>aplikoval </a:t>
            </a:r>
            <a:r>
              <a:rPr lang="cs-CZ" sz="3200" dirty="0">
                <a:solidFill>
                  <a:prstClr val="black"/>
                </a:solidFill>
              </a:rPr>
              <a:t>uvedené poznatky v genetických studiích. </a:t>
            </a:r>
            <a:r>
              <a:rPr lang="cs-CZ" sz="3200" dirty="0">
                <a:solidFill>
                  <a:prstClr val="black"/>
                </a:solidFill>
              </a:rPr>
              <a:t>Ukázal jejich nesmírný význam při konstrukci genetických map a zásadně se podílel na rozvoji nových technologií pro řešení zásadních problémů v genetice.</a:t>
            </a:r>
          </a:p>
        </p:txBody>
      </p:sp>
    </p:spTree>
    <p:extLst>
      <p:ext uri="{BB962C8B-B14F-4D97-AF65-F5344CB8AC3E}">
        <p14:creationId xmlns:p14="http://schemas.microsoft.com/office/powerpoint/2010/main" val="319846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539552" y="824880"/>
            <a:ext cx="5184576" cy="3540224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200" dirty="0" smtClean="0"/>
              <a:t>Za </a:t>
            </a:r>
            <a:r>
              <a:rPr lang="cs-CZ" altLang="cs-CZ" sz="3200" dirty="0"/>
              <a:t>objevy sestřihu při expresi </a:t>
            </a:r>
            <a:r>
              <a:rPr lang="cs-CZ" altLang="cs-CZ" sz="3200" dirty="0" smtClean="0"/>
              <a:t>genů získali Nobelovu cenu za fyziologii/medicínu </a:t>
            </a:r>
            <a:br>
              <a:rPr lang="cs-CZ" altLang="cs-CZ" sz="3200" dirty="0" smtClean="0"/>
            </a:br>
            <a:r>
              <a:rPr lang="cs-CZ" altLang="cs-CZ" sz="3200" dirty="0" smtClean="0"/>
              <a:t>v roce 1993</a:t>
            </a:r>
            <a:br>
              <a:rPr lang="cs-CZ" altLang="cs-CZ" sz="3200" dirty="0" smtClean="0"/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/>
              <a:t>Richard J. </a:t>
            </a:r>
            <a:r>
              <a:rPr lang="cs-CZ" altLang="cs-CZ" sz="3200" dirty="0" err="1" smtClean="0"/>
              <a:t>Roberts</a:t>
            </a:r>
            <a:r>
              <a:rPr lang="cs-CZ" altLang="cs-CZ" sz="3200" dirty="0" smtClean="0"/>
              <a:t> </a:t>
            </a:r>
            <a:r>
              <a:rPr lang="cs-CZ" altLang="cs-CZ" sz="3200" dirty="0"/>
              <a:t>Phillip A. </a:t>
            </a:r>
            <a:r>
              <a:rPr lang="cs-CZ" altLang="cs-CZ" sz="3200" dirty="0" smtClean="0"/>
              <a:t>Sharp</a:t>
            </a:r>
            <a:endParaRPr lang="cs-CZ" altLang="cs-CZ" sz="3200" dirty="0" smtClean="0"/>
          </a:p>
        </p:txBody>
      </p:sp>
      <p:pic>
        <p:nvPicPr>
          <p:cNvPr id="22532" name="Obrázek 4" descr="Lindau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40550" b="18500"/>
          <a:stretch>
            <a:fillRect/>
          </a:stretch>
        </p:blipFill>
        <p:spPr bwMode="auto">
          <a:xfrm>
            <a:off x="5580112" y="2276872"/>
            <a:ext cx="3096468" cy="39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2699792" y="1196752"/>
            <a:ext cx="5688632" cy="4752528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20000"/>
              </a:lnSpc>
            </a:pPr>
            <a:r>
              <a:rPr lang="cs-CZ" altLang="cs-CZ" sz="4300" dirty="0" smtClean="0"/>
              <a:t>Ve stejném roce byla udělena Nobelova cena </a:t>
            </a:r>
          </a:p>
          <a:p>
            <a:pPr algn="ctr">
              <a:lnSpc>
                <a:spcPct val="120000"/>
              </a:lnSpc>
            </a:pPr>
            <a:r>
              <a:rPr lang="cs-CZ" altLang="cs-CZ" sz="4300" dirty="0"/>
              <a:t>z</a:t>
            </a:r>
            <a:r>
              <a:rPr lang="cs-CZ" altLang="cs-CZ" sz="4300" dirty="0" smtClean="0"/>
              <a:t>a chemii</a:t>
            </a:r>
          </a:p>
          <a:p>
            <a:pPr algn="ctr">
              <a:lnSpc>
                <a:spcPct val="120000"/>
              </a:lnSpc>
            </a:pPr>
            <a:r>
              <a:rPr lang="cs-CZ" altLang="cs-CZ" sz="4300" dirty="0"/>
              <a:t>z</a:t>
            </a:r>
            <a:r>
              <a:rPr lang="cs-CZ" altLang="cs-CZ" sz="4300" dirty="0" smtClean="0"/>
              <a:t>a zavedení PCR reakce </a:t>
            </a:r>
          </a:p>
          <a:p>
            <a:pPr algn="ctr">
              <a:lnSpc>
                <a:spcPct val="120000"/>
              </a:lnSpc>
            </a:pPr>
            <a:r>
              <a:rPr lang="cs-CZ" altLang="cs-CZ" sz="4300" dirty="0" smtClean="0"/>
              <a:t>a získali ji</a:t>
            </a:r>
          </a:p>
          <a:p>
            <a:pPr algn="ctr">
              <a:lnSpc>
                <a:spcPct val="120000"/>
              </a:lnSpc>
            </a:pPr>
            <a:endParaRPr lang="cs-CZ" altLang="cs-CZ" sz="4300" dirty="0" smtClean="0"/>
          </a:p>
          <a:p>
            <a:pPr algn="ctr">
              <a:lnSpc>
                <a:spcPct val="120000"/>
              </a:lnSpc>
            </a:pPr>
            <a:r>
              <a:rPr lang="cs-CZ" altLang="cs-CZ" sz="4300" dirty="0" smtClean="0"/>
              <a:t>Kary </a:t>
            </a:r>
            <a:r>
              <a:rPr lang="cs-CZ" altLang="cs-CZ" sz="4300" dirty="0" err="1" smtClean="0"/>
              <a:t>Banks</a:t>
            </a:r>
            <a:r>
              <a:rPr lang="cs-CZ" altLang="cs-CZ" sz="4300" dirty="0" smtClean="0"/>
              <a:t> </a:t>
            </a:r>
            <a:r>
              <a:rPr lang="cs-CZ" altLang="cs-CZ" sz="4300" dirty="0" err="1" smtClean="0"/>
              <a:t>Mullis</a:t>
            </a:r>
            <a:endParaRPr lang="cs-CZ" altLang="cs-CZ" sz="4300" dirty="0" smtClean="0"/>
          </a:p>
          <a:p>
            <a:pPr algn="ctr">
              <a:lnSpc>
                <a:spcPct val="120000"/>
              </a:lnSpc>
            </a:pPr>
            <a:r>
              <a:rPr lang="cs-CZ" altLang="cs-CZ" sz="4300" dirty="0" smtClean="0"/>
              <a:t>Michael Smith</a:t>
            </a:r>
          </a:p>
          <a:p>
            <a:pPr algn="ctr">
              <a:lnSpc>
                <a:spcPct val="120000"/>
              </a:lnSpc>
            </a:pPr>
            <a:r>
              <a:rPr lang="cs-CZ" altLang="cs-CZ" sz="4300" dirty="0" smtClean="0"/>
              <a:t>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endParaRPr lang="cs-CZ" altLang="cs-CZ" sz="32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24237" r="53689" b="28403"/>
          <a:stretch/>
        </p:blipFill>
        <p:spPr>
          <a:xfrm>
            <a:off x="463788" y="1772816"/>
            <a:ext cx="1944211" cy="2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611560" y="-13567"/>
            <a:ext cx="7704856" cy="6120680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20000"/>
              </a:lnSpc>
            </a:pPr>
            <a:r>
              <a:rPr lang="cs-CZ" altLang="cs-CZ" sz="7700" dirty="0" smtClean="0"/>
              <a:t>Nobelova cena </a:t>
            </a:r>
          </a:p>
          <a:p>
            <a:pPr algn="ctr">
              <a:lnSpc>
                <a:spcPct val="120000"/>
              </a:lnSpc>
            </a:pPr>
            <a:r>
              <a:rPr lang="cs-CZ" altLang="cs-CZ" sz="7700" dirty="0"/>
              <a:t>z</a:t>
            </a:r>
            <a:r>
              <a:rPr lang="cs-CZ" altLang="cs-CZ" sz="7700" dirty="0" smtClean="0"/>
              <a:t>a chemii</a:t>
            </a:r>
          </a:p>
          <a:p>
            <a:pPr algn="ctr">
              <a:lnSpc>
                <a:spcPct val="120000"/>
              </a:lnSpc>
            </a:pPr>
            <a:r>
              <a:rPr lang="cs-CZ" altLang="cs-CZ" sz="7700" dirty="0"/>
              <a:t>b</a:t>
            </a:r>
            <a:r>
              <a:rPr lang="cs-CZ" altLang="cs-CZ" sz="7700" dirty="0" smtClean="0"/>
              <a:t>yla udělena </a:t>
            </a:r>
            <a:r>
              <a:rPr lang="cs-CZ" altLang="cs-CZ" sz="7700" dirty="0"/>
              <a:t>také za metodu zjišťování struktury bílkovin a nukleových </a:t>
            </a:r>
            <a:r>
              <a:rPr lang="cs-CZ" altLang="cs-CZ" sz="7700" dirty="0" smtClean="0"/>
              <a:t>kyselin (</a:t>
            </a:r>
            <a:r>
              <a:rPr lang="cs-CZ" altLang="cs-CZ" sz="7700" dirty="0" err="1" smtClean="0"/>
              <a:t>sekvenování</a:t>
            </a:r>
            <a:r>
              <a:rPr lang="cs-CZ" altLang="cs-CZ" sz="7700" dirty="0" smtClean="0"/>
              <a:t>),</a:t>
            </a:r>
          </a:p>
          <a:p>
            <a:pPr algn="ctr">
              <a:lnSpc>
                <a:spcPct val="120000"/>
              </a:lnSpc>
            </a:pPr>
            <a:r>
              <a:rPr lang="cs-CZ" altLang="cs-CZ" sz="7700" dirty="0"/>
              <a:t>v</a:t>
            </a:r>
            <a:r>
              <a:rPr lang="cs-CZ" altLang="cs-CZ" sz="7700" dirty="0" smtClean="0"/>
              <a:t> roce 1980 ji získali</a:t>
            </a:r>
          </a:p>
          <a:p>
            <a:pPr algn="ctr">
              <a:lnSpc>
                <a:spcPct val="120000"/>
              </a:lnSpc>
            </a:pPr>
            <a:endParaRPr lang="cs-CZ" altLang="cs-CZ" sz="7700" dirty="0" smtClean="0"/>
          </a:p>
          <a:p>
            <a:pPr algn="ctr">
              <a:lnSpc>
                <a:spcPct val="120000"/>
              </a:lnSpc>
            </a:pPr>
            <a:r>
              <a:rPr lang="cs-CZ" altLang="cs-CZ" sz="7700" dirty="0" smtClean="0"/>
              <a:t>Paul </a:t>
            </a:r>
            <a:r>
              <a:rPr lang="cs-CZ" altLang="cs-CZ" sz="7700" dirty="0" err="1" smtClean="0"/>
              <a:t>Berg</a:t>
            </a:r>
            <a:endParaRPr lang="cs-CZ" altLang="cs-CZ" sz="7700" dirty="0" smtClean="0"/>
          </a:p>
          <a:p>
            <a:pPr algn="ctr">
              <a:lnSpc>
                <a:spcPct val="120000"/>
              </a:lnSpc>
            </a:pPr>
            <a:r>
              <a:rPr lang="cs-CZ" altLang="cs-CZ" sz="7700" dirty="0" smtClean="0"/>
              <a:t>Walter Gilbert</a:t>
            </a:r>
          </a:p>
          <a:p>
            <a:pPr algn="ctr">
              <a:lnSpc>
                <a:spcPct val="120000"/>
              </a:lnSpc>
            </a:pPr>
            <a:r>
              <a:rPr lang="cs-CZ" altLang="cs-CZ" sz="7700" dirty="0" smtClean="0"/>
              <a:t>Frederick </a:t>
            </a:r>
            <a:r>
              <a:rPr lang="cs-CZ" altLang="cs-CZ" sz="7700" dirty="0" err="1" smtClean="0"/>
              <a:t>Sanger</a:t>
            </a:r>
            <a:r>
              <a:rPr lang="cs-CZ" altLang="cs-CZ" sz="7700" dirty="0" smtClean="0"/>
              <a:t> </a:t>
            </a:r>
          </a:p>
          <a:p>
            <a:pPr algn="ctr">
              <a:lnSpc>
                <a:spcPct val="120000"/>
              </a:lnSpc>
            </a:pPr>
            <a:endParaRPr lang="cs-CZ" altLang="cs-CZ" sz="4300" dirty="0" smtClean="0"/>
          </a:p>
          <a:p>
            <a:pPr algn="ctr">
              <a:lnSpc>
                <a:spcPct val="120000"/>
              </a:lnSpc>
            </a:pPr>
            <a:r>
              <a:rPr lang="cs-CZ" altLang="cs-CZ" sz="4300" dirty="0" smtClean="0"/>
              <a:t>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endParaRPr lang="cs-CZ" alt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0927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207</Words>
  <Application>Microsoft Office PowerPoint</Application>
  <PresentationFormat>Předvádění na obrazovce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Aspekt</vt:lpstr>
      <vt:lpstr>Restrikční enzymy  a Nobelovy ceny</vt:lpstr>
      <vt:lpstr>Prezentace aplikace PowerPoint</vt:lpstr>
      <vt:lpstr>Prezentace aplikace PowerPoint</vt:lpstr>
      <vt:lpstr>Prezentace aplikace PowerPoint</vt:lpstr>
      <vt:lpstr>Za objevy sestřihu při expresi genů získali Nobelovu cenu za fyziologii/medicínu  v roce 1993  Richard J. Roberts Phillip A. Sharp</vt:lpstr>
      <vt:lpstr>Prezentace aplikace PowerPoint</vt:lpstr>
      <vt:lpstr>Prezentace aplikace PowerPoint</vt:lpstr>
    </vt:vector>
  </TitlesOfParts>
  <Company>ČSAV LGE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Restrikční enzymy</dc:title>
  <dc:creator>Stážista</dc:creator>
  <cp:lastModifiedBy>Stážista</cp:lastModifiedBy>
  <cp:revision>4</cp:revision>
  <dcterms:created xsi:type="dcterms:W3CDTF">2013-10-24T07:27:31Z</dcterms:created>
  <dcterms:modified xsi:type="dcterms:W3CDTF">2013-10-24T08:09:50Z</dcterms:modified>
</cp:coreProperties>
</file>