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2"/>
  </p:notesMasterIdLst>
  <p:sldIdLst>
    <p:sldId id="256" r:id="rId2"/>
    <p:sldId id="264" r:id="rId3"/>
    <p:sldId id="265" r:id="rId4"/>
    <p:sldId id="261" r:id="rId5"/>
    <p:sldId id="260" r:id="rId6"/>
    <p:sldId id="266" r:id="rId7"/>
    <p:sldId id="257" r:id="rId8"/>
    <p:sldId id="268" r:id="rId9"/>
    <p:sldId id="269" r:id="rId10"/>
    <p:sldId id="25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F99E8-4E8E-4180-9F84-EB20821729D7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50500-346A-41C3-81FA-8DCD12D2A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98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189F87-4F2C-43BF-B1D8-66A33ADCC253}" type="slidenum">
              <a:rPr lang="en-GB" altLang="cs-CZ" sz="1200" smtClean="0"/>
              <a:pPr eaLnBrk="1" hangingPunct="1"/>
              <a:t>3</a:t>
            </a:fld>
            <a:endParaRPr lang="en-GB" altLang="cs-CZ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189F87-4F2C-43BF-B1D8-66A33ADCC253}" type="slidenum">
              <a:rPr lang="en-GB" altLang="cs-CZ" sz="1200" smtClean="0"/>
              <a:pPr eaLnBrk="1" hangingPunct="1"/>
              <a:t>4</a:t>
            </a:fld>
            <a:endParaRPr lang="en-GB" altLang="cs-CZ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0DAB94-5DB2-4B0F-94B9-249DC872753B}" type="slidenum">
              <a:rPr lang="en-GB" altLang="cs-CZ" sz="1200" smtClean="0"/>
              <a:pPr eaLnBrk="1" hangingPunct="1"/>
              <a:t>5</a:t>
            </a:fld>
            <a:endParaRPr lang="en-GB" altLang="cs-CZ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81DB99-12DC-46FE-8C2A-60A214CA4D7B}" type="slidenum">
              <a:rPr lang="en-GB" altLang="cs-CZ" sz="1200" smtClean="0"/>
              <a:pPr eaLnBrk="1" hangingPunct="1"/>
              <a:t>6</a:t>
            </a:fld>
            <a:endParaRPr lang="en-GB" altLang="cs-CZ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81DB99-12DC-46FE-8C2A-60A214CA4D7B}" type="slidenum">
              <a:rPr lang="en-GB" altLang="cs-CZ" sz="1200" smtClean="0"/>
              <a:pPr eaLnBrk="1" hangingPunct="1"/>
              <a:t>7</a:t>
            </a:fld>
            <a:endParaRPr lang="en-GB" altLang="cs-CZ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523E3E-2BE8-4A13-9184-E6587A30D1F2}" type="slidenum">
              <a:rPr lang="en-GB" altLang="cs-CZ" sz="1200" smtClean="0"/>
              <a:pPr eaLnBrk="1" hangingPunct="1"/>
              <a:t>10</a:t>
            </a:fld>
            <a:endParaRPr lang="en-GB" altLang="cs-CZ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443B1-1A4E-461C-AF04-92619CC7E4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244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0E48F-4A51-417D-9B56-210B304E74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18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C0370C-2D13-4796-B28B-DF5DB040591B}" type="datetimeFigureOut">
              <a:rPr lang="cs-CZ" smtClean="0"/>
              <a:t>24.10.2013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DBEFC8F-7C7E-4E2E-B15C-1A668EB5F95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19672" y="1484784"/>
            <a:ext cx="6192688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RESTRIKČNÍ ENZYMY</a:t>
            </a:r>
          </a:p>
          <a:p>
            <a:pPr algn="ctr"/>
            <a:r>
              <a:rPr lang="cs-CZ" sz="4000" dirty="0"/>
              <a:t>a</a:t>
            </a:r>
            <a:r>
              <a:rPr lang="cs-CZ" sz="4000" dirty="0" smtClean="0"/>
              <a:t> sestřih RNA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48736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0"/>
            <a:ext cx="2749550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0"/>
            <a:ext cx="2749550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Rectangle 14"/>
          <p:cNvSpPr>
            <a:spLocks noChangeArrowheads="1"/>
          </p:cNvSpPr>
          <p:nvPr/>
        </p:nvSpPr>
        <p:spPr bwMode="auto">
          <a:xfrm>
            <a:off x="2195513" y="1268413"/>
            <a:ext cx="360362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1600"/>
              <a:t>OH</a:t>
            </a:r>
          </a:p>
        </p:txBody>
      </p:sp>
      <p:sp>
        <p:nvSpPr>
          <p:cNvPr id="27653" name="Oval 15"/>
          <p:cNvSpPr>
            <a:spLocks noChangeArrowheads="1"/>
          </p:cNvSpPr>
          <p:nvPr/>
        </p:nvSpPr>
        <p:spPr bwMode="auto">
          <a:xfrm>
            <a:off x="2124075" y="1196975"/>
            <a:ext cx="503238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7654" name="Oval 16"/>
          <p:cNvSpPr>
            <a:spLocks noChangeArrowheads="1"/>
          </p:cNvSpPr>
          <p:nvPr/>
        </p:nvSpPr>
        <p:spPr bwMode="auto">
          <a:xfrm>
            <a:off x="5795963" y="1196975"/>
            <a:ext cx="503237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7655" name="Rectangle 17"/>
          <p:cNvSpPr>
            <a:spLocks noChangeArrowheads="1"/>
          </p:cNvSpPr>
          <p:nvPr/>
        </p:nvSpPr>
        <p:spPr bwMode="auto">
          <a:xfrm>
            <a:off x="107950" y="2513013"/>
            <a:ext cx="8785225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altLang="cs-CZ" sz="1800"/>
              <a:t>matrice    </a:t>
            </a:r>
            <a:r>
              <a:rPr lang="en-GB" altLang="cs-CZ" sz="1800" b="1"/>
              <a:t>ATCCGTAAACGGTCCGTACGTTAGCATTCGGA</a:t>
            </a:r>
            <a:endParaRPr lang="en-GB" altLang="cs-CZ" sz="1800"/>
          </a:p>
          <a:p>
            <a:pPr algn="ctr" eaLnBrk="1" hangingPunct="1"/>
            <a:r>
              <a:rPr lang="en-GB" altLang="cs-CZ" sz="1800" b="1"/>
              <a:t>		</a:t>
            </a:r>
            <a:r>
              <a:rPr lang="en-GB" altLang="cs-CZ" sz="1800"/>
              <a:t>primer     </a:t>
            </a:r>
            <a:r>
              <a:rPr lang="en-GB" altLang="cs-CZ" sz="1800" b="1"/>
              <a:t>TAGGCATTTGCCA</a:t>
            </a:r>
            <a:endParaRPr lang="en-GB" altLang="cs-CZ" sz="1800"/>
          </a:p>
          <a:p>
            <a:pPr algn="ctr" eaLnBrk="1" hangingPunct="1"/>
            <a:r>
              <a:rPr lang="en-GB" altLang="cs-CZ" sz="1800" b="1"/>
              <a:t>		</a:t>
            </a:r>
            <a:r>
              <a:rPr lang="en-GB" altLang="cs-CZ" sz="1800"/>
              <a:t>syntéza    </a:t>
            </a:r>
            <a:r>
              <a:rPr lang="en-GB" altLang="cs-CZ" sz="1800" b="1"/>
              <a:t>TAGGCATTTGCCAGGC</a:t>
            </a:r>
            <a:r>
              <a:rPr lang="en-GB" altLang="cs-CZ" sz="1800" b="1">
                <a:solidFill>
                  <a:srgbClr val="FF0000"/>
                </a:solidFill>
              </a:rPr>
              <a:t>A</a:t>
            </a:r>
            <a:r>
              <a:rPr lang="en-GB" altLang="cs-CZ" sz="1800" b="1"/>
              <a:t>-stop</a:t>
            </a:r>
            <a:endParaRPr lang="en-GB" altLang="cs-CZ" sz="1800"/>
          </a:p>
          <a:p>
            <a:pPr algn="ctr" eaLnBrk="1" hangingPunct="1"/>
            <a:r>
              <a:rPr lang="en-GB" altLang="cs-CZ" sz="1800" b="1"/>
              <a:t>		</a:t>
            </a:r>
            <a:r>
              <a:rPr lang="en-GB" altLang="cs-CZ" sz="1800"/>
              <a:t>/zde17 nukleotidů/</a:t>
            </a:r>
          </a:p>
          <a:p>
            <a:pPr algn="ctr" eaLnBrk="1" hangingPunct="1"/>
            <a:r>
              <a:rPr lang="en-GB" altLang="cs-CZ" sz="1800" b="1"/>
              <a:t> 	    TAGGCATTTGCCAGGCATGC</a:t>
            </a:r>
            <a:r>
              <a:rPr lang="en-GB" altLang="cs-CZ" sz="1800" b="1">
                <a:solidFill>
                  <a:srgbClr val="FF0000"/>
                </a:solidFill>
              </a:rPr>
              <a:t>A</a:t>
            </a:r>
            <a:r>
              <a:rPr lang="en-GB" altLang="cs-CZ" sz="1800" b="1"/>
              <a:t>-stop</a:t>
            </a:r>
            <a:endParaRPr lang="en-GB" altLang="cs-CZ" sz="1800"/>
          </a:p>
          <a:p>
            <a:pPr algn="ctr" eaLnBrk="1" hangingPunct="1"/>
            <a:r>
              <a:rPr lang="en-GB" altLang="cs-CZ" sz="1800"/>
              <a:t>		/zde 21 nukleotidů/</a:t>
            </a:r>
          </a:p>
          <a:p>
            <a:pPr algn="ctr" eaLnBrk="1" hangingPunct="1"/>
            <a:r>
              <a:rPr lang="en-GB" altLang="cs-CZ" sz="1800" b="1"/>
              <a:t>    TAGGCATTTGCCAGGCATGCA</a:t>
            </a:r>
            <a:r>
              <a:rPr lang="en-GB" altLang="cs-CZ" sz="1800" b="1">
                <a:solidFill>
                  <a:srgbClr val="FF0000"/>
                </a:solidFill>
              </a:rPr>
              <a:t>A</a:t>
            </a:r>
            <a:r>
              <a:rPr lang="en-GB" altLang="cs-CZ" sz="1800" b="1"/>
              <a:t>-stop</a:t>
            </a:r>
            <a:endParaRPr lang="en-GB" altLang="cs-CZ" sz="1800"/>
          </a:p>
          <a:p>
            <a:pPr algn="ctr" eaLnBrk="1" hangingPunct="1"/>
            <a:r>
              <a:rPr lang="en-GB" altLang="cs-CZ" sz="1800" b="1"/>
              <a:t>	</a:t>
            </a:r>
            <a:r>
              <a:rPr lang="en-GB" altLang="cs-CZ" sz="1800"/>
              <a:t>/zde 22 nukleotidů/</a:t>
            </a:r>
          </a:p>
          <a:p>
            <a:pPr algn="ctr" eaLnBrk="1" hangingPunct="1"/>
            <a:r>
              <a:rPr lang="en-GB" altLang="cs-CZ" sz="1800" b="1"/>
              <a:t>    TAGGCATTTGCCAGGCATGCAACGT</a:t>
            </a:r>
            <a:r>
              <a:rPr lang="en-GB" altLang="cs-CZ" sz="1800" b="1">
                <a:solidFill>
                  <a:srgbClr val="FF0000"/>
                </a:solidFill>
              </a:rPr>
              <a:t>A</a:t>
            </a:r>
            <a:r>
              <a:rPr lang="en-GB" altLang="cs-CZ" sz="1800" b="1"/>
              <a:t>-stop</a:t>
            </a:r>
            <a:endParaRPr lang="en-GB" altLang="cs-CZ" sz="1800"/>
          </a:p>
          <a:p>
            <a:pPr algn="ctr" eaLnBrk="1" hangingPunct="1"/>
            <a:r>
              <a:rPr lang="en-GB" altLang="cs-CZ" sz="1800" b="1"/>
              <a:t>	</a:t>
            </a:r>
            <a:r>
              <a:rPr lang="en-GB" altLang="cs-CZ" sz="1800"/>
              <a:t>/zde 26 nukleotidů/</a:t>
            </a:r>
          </a:p>
          <a:p>
            <a:pPr algn="ctr" eaLnBrk="1" hangingPunct="1"/>
            <a:r>
              <a:rPr lang="en-GB" altLang="cs-CZ" sz="1800" b="1"/>
              <a:t>    TAGGCATTTGCCAGGCATGCAACGTA</a:t>
            </a:r>
            <a:r>
              <a:rPr lang="en-GB" altLang="cs-CZ" sz="1800" b="1">
                <a:solidFill>
                  <a:srgbClr val="FF0000"/>
                </a:solidFill>
              </a:rPr>
              <a:t>A</a:t>
            </a:r>
            <a:r>
              <a:rPr lang="en-GB" altLang="cs-CZ" sz="1800" b="1"/>
              <a:t>-stop</a:t>
            </a:r>
            <a:endParaRPr lang="en-GB" altLang="cs-CZ" sz="1800"/>
          </a:p>
          <a:p>
            <a:pPr algn="ctr" eaLnBrk="1" hangingPunct="1"/>
            <a:r>
              <a:rPr lang="en-GB" altLang="cs-CZ" sz="1800" b="1"/>
              <a:t>	</a:t>
            </a:r>
            <a:r>
              <a:rPr lang="en-GB" altLang="cs-CZ" sz="1800"/>
              <a:t>/zde 27 nukleotidů/</a:t>
            </a:r>
          </a:p>
          <a:p>
            <a:pPr algn="ctr" eaLnBrk="1" hangingPunct="1"/>
            <a:r>
              <a:rPr lang="en-GB" altLang="cs-CZ" sz="1800" b="1"/>
              <a:t>    TAGGCATTTGCCAGGCATGCAACGTAAGCCT-konec</a:t>
            </a:r>
            <a:endParaRPr lang="en-GB" altLang="cs-CZ" sz="1800"/>
          </a:p>
          <a:p>
            <a:pPr algn="ctr" eaLnBrk="1" hangingPunct="1"/>
            <a:r>
              <a:rPr lang="en-GB" altLang="cs-CZ" sz="1800"/>
              <a:t>/zde 32 nukleotidů – celá délka matrice/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52616" y="1196752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altLang="cs-CZ" dirty="0" smtClean="0"/>
              <a:t>Základní princip </a:t>
            </a:r>
            <a:r>
              <a:rPr lang="cs-CZ" altLang="cs-CZ" dirty="0" err="1" smtClean="0"/>
              <a:t>sekvenování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14291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Genová exprese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Jeden z hlavních cílů genetiky je popisovat a vysvětlovat, jak jsou geny organizovány, přenášeny a jak dochází k jejich expresi („vyjádření“) v buňkách s dopadem na celý organismus.</a:t>
            </a:r>
          </a:p>
          <a:p>
            <a:pPr marL="0" indent="0">
              <a:buNone/>
            </a:pPr>
            <a:r>
              <a:rPr lang="cs-CZ" dirty="0" smtClean="0"/>
              <a:t>Genová exprese zahrnuje dva základní kroky: transkripci (přepis) DNA do RNA</a:t>
            </a:r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 translaci (překlad) z RNA do proteinů.</a:t>
            </a:r>
          </a:p>
        </p:txBody>
      </p:sp>
    </p:spTree>
    <p:extLst>
      <p:ext uri="{BB962C8B-B14F-4D97-AF65-F5344CB8AC3E}">
        <p14:creationId xmlns:p14="http://schemas.microsoft.com/office/powerpoint/2010/main" val="2134550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Sestřih genů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dirty="0" smtClean="0"/>
              <a:t>Po přepisu z DNA do RNA dochází ještě k důležitým </a:t>
            </a:r>
            <a:r>
              <a:rPr lang="cs-CZ" altLang="cs-CZ" dirty="0" err="1" smtClean="0"/>
              <a:t>posttranskripčním</a:t>
            </a:r>
            <a:r>
              <a:rPr lang="cs-CZ" altLang="cs-CZ" dirty="0" smtClean="0"/>
              <a:t> modifikacím</a:t>
            </a:r>
            <a:endParaRPr lang="cs-CZ" altLang="cs-CZ" dirty="0" smtClean="0"/>
          </a:p>
          <a:p>
            <a:pPr eaLnBrk="1" hangingPunct="1"/>
            <a:r>
              <a:rPr lang="cs-CZ" altLang="cs-CZ" dirty="0"/>
              <a:t>K</a:t>
            </a:r>
            <a:r>
              <a:rPr lang="cs-CZ" altLang="cs-CZ" dirty="0" smtClean="0"/>
              <a:t>líčové je oddělení </a:t>
            </a:r>
            <a:r>
              <a:rPr lang="cs-CZ" altLang="cs-CZ" dirty="0" smtClean="0"/>
              <a:t>(excise) intronů a spojení (</a:t>
            </a:r>
            <a:r>
              <a:rPr lang="cs-CZ" altLang="cs-CZ" dirty="0" err="1" smtClean="0"/>
              <a:t>ligace</a:t>
            </a:r>
            <a:r>
              <a:rPr lang="cs-CZ" altLang="cs-CZ" dirty="0" smtClean="0"/>
              <a:t>) </a:t>
            </a:r>
            <a:r>
              <a:rPr lang="cs-CZ" altLang="cs-CZ" dirty="0" smtClean="0"/>
              <a:t>exonů</a:t>
            </a:r>
          </a:p>
          <a:p>
            <a:pPr eaLnBrk="1" hangingPunct="1"/>
            <a:r>
              <a:rPr lang="cs-CZ" altLang="cs-CZ" dirty="0" err="1" smtClean="0"/>
              <a:t>hnRNA</a:t>
            </a:r>
            <a:r>
              <a:rPr lang="cs-CZ" altLang="cs-CZ" dirty="0" smtClean="0"/>
              <a:t> = heterogenní nukleární RNA = primární </a:t>
            </a:r>
            <a:r>
              <a:rPr lang="cs-CZ" altLang="cs-CZ" dirty="0" err="1" smtClean="0"/>
              <a:t>transkript</a:t>
            </a:r>
            <a:r>
              <a:rPr lang="cs-CZ" altLang="cs-CZ" dirty="0" smtClean="0"/>
              <a:t> = RNA obsahující jak introny, tak exony (komplementární kopie DNA řetězce)</a:t>
            </a:r>
          </a:p>
          <a:p>
            <a:pPr eaLnBrk="1" hangingPunct="1"/>
            <a:r>
              <a:rPr lang="cs-CZ" altLang="cs-CZ" dirty="0" err="1" smtClean="0"/>
              <a:t>mRNA</a:t>
            </a:r>
            <a:r>
              <a:rPr lang="cs-CZ" altLang="cs-CZ" dirty="0" smtClean="0"/>
              <a:t> = mediátorová RNA = </a:t>
            </a:r>
            <a:r>
              <a:rPr lang="cs-CZ" altLang="cs-CZ" dirty="0" err="1" smtClean="0"/>
              <a:t>mesengerová</a:t>
            </a:r>
            <a:r>
              <a:rPr lang="cs-CZ" altLang="cs-CZ" dirty="0" smtClean="0"/>
              <a:t> RNA = RNA obsahující exony (přímý „návod“ pro syntézu proteinů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625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Sestřih </a:t>
            </a:r>
            <a:r>
              <a:rPr lang="cs-CZ" altLang="cs-CZ" dirty="0" smtClean="0"/>
              <a:t>RNA</a:t>
            </a:r>
            <a:endParaRPr lang="cs-CZ" altLang="cs-CZ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45135" y="548680"/>
            <a:ext cx="8183880" cy="4187952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Posttranskripční</a:t>
            </a:r>
            <a:r>
              <a:rPr lang="cs-CZ" altLang="cs-CZ" dirty="0" smtClean="0"/>
              <a:t> sestřih RNA</a:t>
            </a:r>
            <a:endParaRPr lang="cs-CZ" altLang="cs-CZ" dirty="0" smtClean="0"/>
          </a:p>
        </p:txBody>
      </p:sp>
      <p:grpSp>
        <p:nvGrpSpPr>
          <p:cNvPr id="21508" name="Group 11"/>
          <p:cNvGrpSpPr>
            <a:grpSpLocks/>
          </p:cNvGrpSpPr>
          <p:nvPr/>
        </p:nvGrpSpPr>
        <p:grpSpPr bwMode="auto">
          <a:xfrm>
            <a:off x="683569" y="1489677"/>
            <a:ext cx="7344816" cy="2376264"/>
            <a:chOff x="703" y="2296"/>
            <a:chExt cx="4057" cy="1192"/>
          </a:xfrm>
        </p:grpSpPr>
        <p:sp>
          <p:nvSpPr>
            <p:cNvPr id="21509" name="WordArt 5"/>
            <p:cNvSpPr>
              <a:spLocks noChangeArrowheads="1" noChangeShapeType="1" noTextEdit="1"/>
            </p:cNvSpPr>
            <p:nvPr/>
          </p:nvSpPr>
          <p:spPr bwMode="auto">
            <a:xfrm>
              <a:off x="930" y="2568"/>
              <a:ext cx="1068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hnRNA</a:t>
              </a:r>
            </a:p>
          </p:txBody>
        </p:sp>
        <p:sp>
          <p:nvSpPr>
            <p:cNvPr id="21510" name="WordArt 6"/>
            <p:cNvSpPr>
              <a:spLocks noChangeArrowheads="1" noChangeShapeType="1" noTextEdit="1"/>
            </p:cNvSpPr>
            <p:nvPr/>
          </p:nvSpPr>
          <p:spPr bwMode="auto">
            <a:xfrm>
              <a:off x="3788" y="2568"/>
              <a:ext cx="97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 Black"/>
                </a:rPr>
                <a:t>mRNA</a:t>
              </a:r>
            </a:p>
          </p:txBody>
        </p:sp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2291" y="2749"/>
              <a:ext cx="1134" cy="91"/>
            </a:xfrm>
            <a:custGeom>
              <a:avLst/>
              <a:gdLst>
                <a:gd name="T0" fmla="*/ 45 w 21600"/>
                <a:gd name="T1" fmla="*/ 0 h 21600"/>
                <a:gd name="T2" fmla="*/ 0 w 21600"/>
                <a:gd name="T3" fmla="*/ 0 h 21600"/>
                <a:gd name="T4" fmla="*/ 45 w 21600"/>
                <a:gd name="T5" fmla="*/ 0 h 21600"/>
                <a:gd name="T6" fmla="*/ 6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1 w 21600"/>
                <a:gd name="T13" fmla="*/ 5459 h 21600"/>
                <a:gd name="T14" fmla="*/ 18895 w 21600"/>
                <a:gd name="T15" fmla="*/ 1614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512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472" y="2296"/>
              <a:ext cx="738" cy="33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 err="1"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splicing</a:t>
              </a:r>
              <a:endParaRPr lang="cs-CZ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21513" name="WordArt 9"/>
            <p:cNvSpPr>
              <a:spLocks noChangeArrowheads="1" noChangeShapeType="1" noTextEdit="1"/>
            </p:cNvSpPr>
            <p:nvPr/>
          </p:nvSpPr>
          <p:spPr bwMode="auto">
            <a:xfrm>
              <a:off x="703" y="3112"/>
              <a:ext cx="1632" cy="33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 err="1" smtClean="0"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introny+exony</a:t>
              </a:r>
              <a:endParaRPr lang="cs-CZ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21514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3969" y="3158"/>
              <a:ext cx="678" cy="33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 smtClean="0">
                  <a:solidFill>
                    <a:srgbClr val="336699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exony</a:t>
              </a:r>
              <a:endParaRPr lang="cs-CZ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094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836712"/>
            <a:ext cx="7651750" cy="3168551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Přeskupování exonů</a:t>
            </a:r>
          </a:p>
          <a:p>
            <a:pPr eaLnBrk="1" hangingPunct="1"/>
            <a:r>
              <a:rPr lang="cs-CZ" altLang="cs-CZ" sz="2800" dirty="0" smtClean="0"/>
              <a:t>Alternativní sestřih</a:t>
            </a:r>
          </a:p>
          <a:p>
            <a:pPr eaLnBrk="1" hangingPunct="1"/>
            <a:r>
              <a:rPr lang="cs-CZ" altLang="cs-CZ" sz="2800" dirty="0" smtClean="0"/>
              <a:t>Chybný sestřih 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>
              <a:buFontTx/>
              <a:buNone/>
            </a:pPr>
            <a:endParaRPr lang="cs-CZ" altLang="cs-CZ" sz="2800" dirty="0" smtClean="0"/>
          </a:p>
        </p:txBody>
      </p:sp>
      <p:sp>
        <p:nvSpPr>
          <p:cNvPr id="22536" name="Rectangle 14"/>
          <p:cNvSpPr>
            <a:spLocks noChangeArrowheads="1"/>
          </p:cNvSpPr>
          <p:nvPr/>
        </p:nvSpPr>
        <p:spPr bwMode="auto">
          <a:xfrm>
            <a:off x="4594860" y="2780927"/>
            <a:ext cx="3865895" cy="1679143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1" hangingPunct="1">
              <a:spcBef>
                <a:spcPct val="20000"/>
              </a:spcBef>
            </a:pPr>
            <a:r>
              <a:rPr lang="cs-CZ" altLang="cs-CZ" dirty="0"/>
              <a:t>Talasémie (forma anémie): chybný sestřih beta-globinu, složky </a:t>
            </a:r>
            <a:r>
              <a:rPr lang="cs-CZ" altLang="cs-CZ" dirty="0" smtClean="0"/>
              <a:t>hemoglobinu červených krvinek</a:t>
            </a:r>
            <a:endParaRPr lang="cs-CZ" altLang="cs-CZ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02920" y="498348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altLang="cs-CZ" dirty="0" smtClean="0"/>
              <a:t>Sestřih RNA - chyby</a:t>
            </a:r>
            <a:endParaRPr lang="cs-CZ" alt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115616" y="3284984"/>
            <a:ext cx="57606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691680" y="3284984"/>
            <a:ext cx="360040" cy="14401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051720" y="3284984"/>
            <a:ext cx="43204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483768" y="3284984"/>
            <a:ext cx="576064" cy="14401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066730" y="3287203"/>
            <a:ext cx="114523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115616" y="3645024"/>
            <a:ext cx="57606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691680" y="3645024"/>
            <a:ext cx="360040" cy="14401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051720" y="3645024"/>
            <a:ext cx="43204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2483768" y="3645024"/>
            <a:ext cx="576064" cy="14401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077577" y="3645024"/>
            <a:ext cx="126271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203848" y="3645024"/>
            <a:ext cx="435497" cy="14401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639345" y="3649955"/>
            <a:ext cx="572615" cy="139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115616" y="4005064"/>
            <a:ext cx="12330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intron</a:t>
            </a:r>
            <a:endParaRPr lang="cs-CZ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219010" y="4460070"/>
            <a:ext cx="10262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exon</a:t>
            </a:r>
            <a:endParaRPr lang="cs-CZ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Ovál 10"/>
          <p:cNvSpPr/>
          <p:nvPr/>
        </p:nvSpPr>
        <p:spPr>
          <a:xfrm>
            <a:off x="2771800" y="2996952"/>
            <a:ext cx="649796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nahoru 11"/>
          <p:cNvSpPr/>
          <p:nvPr/>
        </p:nvSpPr>
        <p:spPr>
          <a:xfrm>
            <a:off x="2879812" y="4194800"/>
            <a:ext cx="433772" cy="77265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6191250" cy="1052513"/>
          </a:xfrm>
        </p:spPr>
        <p:txBody>
          <a:bodyPr/>
          <a:lstStyle/>
          <a:p>
            <a:pPr eaLnBrk="1" hangingPunct="1"/>
            <a:r>
              <a:rPr lang="cs-CZ" altLang="cs-CZ" smtClean="0"/>
              <a:t>Restrikční enzymy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259929"/>
            <a:ext cx="7848872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 smtClean="0"/>
              <a:t>Restrikční enzymy (restrikční endonukleázy) jsou enzymy, které štěpí DNA ve specifických (restrikčních) místech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Primárním cílem restrikčních enzymů je štěpení cizorodé DNA při vstupu do buňky jako jeden z obranných mechanismů</a:t>
            </a:r>
            <a:endParaRPr lang="cs-CZ" altLang="cs-CZ" sz="2800" dirty="0" smtClean="0"/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3563118" y="5085804"/>
            <a:ext cx="511333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>
                <a:solidFill>
                  <a:srgbClr val="FF0000"/>
                </a:solidFill>
              </a:rPr>
              <a:t>ATGGAAT</a:t>
            </a:r>
            <a:r>
              <a:rPr lang="cs-CZ" altLang="cs-CZ"/>
              <a:t>CGGAAT</a:t>
            </a:r>
            <a:r>
              <a:rPr lang="cs-CZ" altLang="cs-CZ">
                <a:solidFill>
                  <a:schemeClr val="accent2"/>
                </a:solidFill>
              </a:rPr>
              <a:t>GCGTAT</a:t>
            </a:r>
          </a:p>
        </p:txBody>
      </p:sp>
      <p:sp>
        <p:nvSpPr>
          <p:cNvPr id="9223" name="AutoShape 10"/>
          <p:cNvSpPr>
            <a:spLocks noChangeArrowheads="1"/>
          </p:cNvSpPr>
          <p:nvPr/>
        </p:nvSpPr>
        <p:spPr bwMode="auto">
          <a:xfrm>
            <a:off x="5506218" y="4509542"/>
            <a:ext cx="71438" cy="504825"/>
          </a:xfrm>
          <a:prstGeom prst="downArrow">
            <a:avLst>
              <a:gd name="adj1" fmla="val 50000"/>
              <a:gd name="adj2" fmla="val 17666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9224" name="AutoShape 11"/>
          <p:cNvSpPr>
            <a:spLocks noChangeArrowheads="1"/>
          </p:cNvSpPr>
          <p:nvPr/>
        </p:nvSpPr>
        <p:spPr bwMode="auto">
          <a:xfrm>
            <a:off x="7522343" y="5446167"/>
            <a:ext cx="73025" cy="719137"/>
          </a:xfrm>
          <a:prstGeom prst="upArrow">
            <a:avLst>
              <a:gd name="adj1" fmla="val 50000"/>
              <a:gd name="adj2" fmla="val 246195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02920" y="498348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altLang="cs-CZ" dirty="0" smtClean="0"/>
              <a:t>„Stříhání“ DNA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15644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754028"/>
            <a:ext cx="7558088" cy="4755232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cs-CZ" altLang="cs-CZ" sz="2800" dirty="0" smtClean="0"/>
              <a:t>Vlastnosti restrikčních enzymů lze také vhodně cíleně využít a jsou základem pro: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accent1"/>
                </a:solidFill>
              </a:rPr>
              <a:t>Klonování</a:t>
            </a:r>
            <a:r>
              <a:rPr lang="cs-CZ" altLang="cs-CZ" sz="2800" dirty="0" smtClean="0"/>
              <a:t> (</a:t>
            </a:r>
            <a:r>
              <a:rPr lang="cs-CZ" altLang="cs-CZ" sz="2800" dirty="0" err="1" smtClean="0"/>
              <a:t>naštěpení</a:t>
            </a:r>
            <a:r>
              <a:rPr lang="cs-CZ" altLang="cs-CZ" sz="2800" dirty="0" smtClean="0"/>
              <a:t> místa DNA řetězce a vnesení DNA konstruktu)</a:t>
            </a:r>
            <a:endParaRPr lang="cs-CZ" altLang="cs-CZ" sz="2800" dirty="0" smtClean="0"/>
          </a:p>
          <a:p>
            <a:pPr eaLnBrk="1" hangingPunct="1"/>
            <a:r>
              <a:rPr lang="cs-CZ" altLang="cs-CZ" sz="2800" b="1" dirty="0" err="1" smtClean="0">
                <a:solidFill>
                  <a:schemeClr val="accent1"/>
                </a:solidFill>
              </a:rPr>
              <a:t>Sekvenování</a:t>
            </a:r>
            <a:r>
              <a:rPr lang="cs-CZ" altLang="cs-CZ" sz="2800" dirty="0" smtClean="0"/>
              <a:t> (vystřižení místa zájmu pro stanovení sekvence)</a:t>
            </a:r>
          </a:p>
          <a:p>
            <a:pPr eaLnBrk="1" hangingPunct="1"/>
            <a:r>
              <a:rPr lang="cs-CZ" altLang="cs-CZ" b="1" dirty="0" smtClean="0">
                <a:solidFill>
                  <a:schemeClr val="accent1"/>
                </a:solidFill>
              </a:rPr>
              <a:t>PCR reakce </a:t>
            </a:r>
            <a:r>
              <a:rPr lang="cs-CZ" altLang="cs-CZ" dirty="0" smtClean="0"/>
              <a:t>(„namnožení“ úseku DNA)</a:t>
            </a:r>
            <a:endParaRPr lang="cs-CZ" altLang="cs-CZ" sz="2800" dirty="0" smtClean="0"/>
          </a:p>
          <a:p>
            <a:pPr eaLnBrk="1" hangingPunct="1"/>
            <a:r>
              <a:rPr lang="cs-CZ" altLang="cs-CZ" sz="2800" b="1" dirty="0" smtClean="0">
                <a:solidFill>
                  <a:schemeClr val="accent1"/>
                </a:solidFill>
              </a:rPr>
              <a:t>Mapování </a:t>
            </a:r>
            <a:r>
              <a:rPr lang="cs-CZ" altLang="cs-CZ" sz="2800" b="1" dirty="0" smtClean="0">
                <a:solidFill>
                  <a:schemeClr val="accent1"/>
                </a:solidFill>
              </a:rPr>
              <a:t>genomů </a:t>
            </a:r>
            <a:r>
              <a:rPr lang="cs-CZ" altLang="cs-CZ" sz="2800" dirty="0" smtClean="0"/>
              <a:t>(vysokokapacitní </a:t>
            </a:r>
            <a:r>
              <a:rPr lang="cs-CZ" altLang="cs-CZ" sz="2800" dirty="0" err="1" smtClean="0"/>
              <a:t>sekvenování</a:t>
            </a:r>
            <a:r>
              <a:rPr lang="cs-CZ" altLang="cs-CZ" sz="2800" dirty="0" smtClean="0"/>
              <a:t>, rozštěpení dlouhého řetězce </a:t>
            </a:r>
            <a:r>
              <a:rPr lang="cs-CZ" altLang="cs-CZ" sz="2800" dirty="0" err="1" smtClean="0"/>
              <a:t>celogenomové</a:t>
            </a:r>
            <a:r>
              <a:rPr lang="cs-CZ" altLang="cs-CZ" sz="2800" dirty="0" smtClean="0"/>
              <a:t> DNA na menší („čitelnější“ úseky)</a:t>
            </a:r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>
              <a:buFontTx/>
              <a:buNone/>
            </a:pPr>
            <a:endParaRPr lang="cs-CZ" altLang="cs-CZ" sz="2800" dirty="0" smtClean="0"/>
          </a:p>
          <a:p>
            <a:pPr eaLnBrk="1" hangingPunct="1">
              <a:buFontTx/>
              <a:buNone/>
            </a:pPr>
            <a:endParaRPr lang="cs-CZ" altLang="cs-CZ" sz="2800" dirty="0" smtClean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02920" y="498348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altLang="cs-CZ" dirty="0" smtClean="0"/>
              <a:t>Restrikce DNA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668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09600" y="5257800"/>
            <a:ext cx="7772400" cy="137160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rgbClr val="009900"/>
                </a:solidFill>
              </a:rPr>
              <a:t>Klonovací vektor</a:t>
            </a:r>
            <a:r>
              <a:rPr lang="cs-CZ" altLang="cs-CZ" sz="2800"/>
              <a:t> je zpravidla malá molekula kruhové DNA (několik tisíc nukleotidových párů), která se běžně vyskytuje v cytoplazmě baktérií a která je k tomuto účelu upravena.</a:t>
            </a:r>
          </a:p>
        </p:txBody>
      </p:sp>
      <p:graphicFrame>
        <p:nvGraphicFramePr>
          <p:cNvPr id="95236" name="Object 2052"/>
          <p:cNvGraphicFramePr>
            <a:graphicFrameLocks noChangeAspect="1"/>
          </p:cNvGraphicFramePr>
          <p:nvPr/>
        </p:nvGraphicFramePr>
        <p:xfrm>
          <a:off x="1676400" y="1143000"/>
          <a:ext cx="5848350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astrový obraz" r:id="rId3" imgW="5847619" imgH="4048690" progId="Obraz programu Malování">
                  <p:embed/>
                </p:oleObj>
              </mc:Choice>
              <mc:Fallback>
                <p:oleObj name="Rastrový obraz" r:id="rId3" imgW="5847619" imgH="4048690" progId="Obraz programu Malování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143000"/>
                        <a:ext cx="5848350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52616" y="188640"/>
            <a:ext cx="8183880" cy="1051560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altLang="cs-CZ" dirty="0"/>
              <a:t>Klonování DNA fragmentu do vektoru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09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0" name="Picture 1028" descr="C:\EvaMat\EM-mzm\bunky-vystava\obrazky\pcr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14400"/>
            <a:ext cx="6884988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2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9552" y="-16227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PCR</a:t>
            </a:r>
            <a:r>
              <a:rPr lang="cs-CZ" alt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polymerázová řetězová reakce (</a:t>
            </a:r>
            <a:r>
              <a:rPr lang="cs-CZ" altLang="cs-CZ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cs-CZ" altLang="cs-CZ" sz="3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olymerase</a:t>
            </a:r>
            <a:r>
              <a:rPr lang="cs-CZ" alt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cs-CZ" altLang="cs-CZ" sz="3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hain</a:t>
            </a:r>
            <a:r>
              <a:rPr lang="cs-CZ" alt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cs-CZ" altLang="cs-CZ" sz="3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eaction</a:t>
            </a:r>
            <a:r>
              <a:rPr lang="cs-CZ" alt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962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4953000"/>
            <a:ext cx="8839200" cy="167640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sz="2000"/>
              <a:t>      PCR umožňuje zmnožení (multiplikace) </a:t>
            </a:r>
            <a:r>
              <a:rPr lang="cs-CZ" altLang="cs-CZ" sz="2000">
                <a:solidFill>
                  <a:srgbClr val="FF0000"/>
                </a:solidFill>
              </a:rPr>
              <a:t>části DNA</a:t>
            </a:r>
            <a:r>
              <a:rPr lang="cs-CZ" altLang="cs-CZ" sz="2000"/>
              <a:t> (např. genu) do mnohonásobného počtu kopií. PCR probíhá v několika desítkách cyklů, v každém dochází ke zdvojnásobení počtu kopií DNA. Po oddělení řetězců DNA denaturací (zahřátí) jsou ke koncům obou řetězců DNA přidány (ligovány) </a:t>
            </a:r>
            <a:r>
              <a:rPr lang="cs-CZ" altLang="cs-CZ" sz="2000">
                <a:solidFill>
                  <a:srgbClr val="009900"/>
                </a:solidFill>
              </a:rPr>
              <a:t>komplementární</a:t>
            </a:r>
            <a:r>
              <a:rPr lang="cs-CZ" altLang="cs-CZ" sz="2000"/>
              <a:t> </a:t>
            </a:r>
            <a:r>
              <a:rPr lang="cs-CZ" altLang="cs-CZ" sz="2000">
                <a:solidFill>
                  <a:srgbClr val="0000FF"/>
                </a:solidFill>
              </a:rPr>
              <a:t>primery</a:t>
            </a:r>
            <a:r>
              <a:rPr lang="cs-CZ" altLang="cs-CZ" sz="2000"/>
              <a:t>, což jsou očka pro začínající syntézu DNA (startovací „rampa“ pro syntetizující enzym – DNA polymerázu).</a:t>
            </a:r>
          </a:p>
        </p:txBody>
      </p:sp>
      <p:pic>
        <p:nvPicPr>
          <p:cNvPr id="96261" name="Picture 1029" descr="C:\Program Files\Common Files\Microsoft Shared\Clipart\cagcat50\SY01265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7905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262" name="Picture 1030" descr="C:\Program Files\Common Files\Microsoft Shared\Clipart\cagcat50\SY01265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9600"/>
            <a:ext cx="7905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263" name="Picture 1031" descr="C:\Program Files\Common Files\Microsoft Shared\Clipart\cagcat50\SY01265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505200"/>
            <a:ext cx="7905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981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</TotalTime>
  <Words>401</Words>
  <Application>Microsoft Office PowerPoint</Application>
  <PresentationFormat>Předvádění na obrazovce (4:3)</PresentationFormat>
  <Paragraphs>65</Paragraphs>
  <Slides>10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Aspekt</vt:lpstr>
      <vt:lpstr>Rastrový obraz</vt:lpstr>
      <vt:lpstr>Prezentace aplikace PowerPoint</vt:lpstr>
      <vt:lpstr>Genová exprese</vt:lpstr>
      <vt:lpstr>Sestřih genů</vt:lpstr>
      <vt:lpstr>Sestřih RNA</vt:lpstr>
      <vt:lpstr>Prezentace aplikace PowerPoint</vt:lpstr>
      <vt:lpstr>Restrikční enzymy</vt:lpstr>
      <vt:lpstr>Prezentace aplikace PowerPoint</vt:lpstr>
      <vt:lpstr>Prezentace aplikace PowerPoint</vt:lpstr>
      <vt:lpstr>PCR – polymerázová řetězová reakce (polymerase chain reaction)</vt:lpstr>
      <vt:lpstr>Prezentace aplikace PowerPoint</vt:lpstr>
    </vt:vector>
  </TitlesOfParts>
  <Company>ČSAV LGE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Stážista</dc:creator>
  <cp:lastModifiedBy>Stážista</cp:lastModifiedBy>
  <cp:revision>7</cp:revision>
  <dcterms:created xsi:type="dcterms:W3CDTF">2013-10-24T06:41:19Z</dcterms:created>
  <dcterms:modified xsi:type="dcterms:W3CDTF">2013-10-24T07:27:26Z</dcterms:modified>
</cp:coreProperties>
</file>